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86" r:id="rId9"/>
    <p:sldId id="291" r:id="rId10"/>
    <p:sldId id="263" r:id="rId11"/>
    <p:sldId id="264" r:id="rId12"/>
    <p:sldId id="287" r:id="rId13"/>
    <p:sldId id="285" r:id="rId14"/>
    <p:sldId id="284" r:id="rId15"/>
    <p:sldId id="275" r:id="rId16"/>
    <p:sldId id="265" r:id="rId17"/>
    <p:sldId id="266" r:id="rId18"/>
    <p:sldId id="278" r:id="rId19"/>
    <p:sldId id="279" r:id="rId20"/>
    <p:sldId id="267" r:id="rId21"/>
    <p:sldId id="268" r:id="rId22"/>
    <p:sldId id="280" r:id="rId23"/>
    <p:sldId id="269" r:id="rId24"/>
    <p:sldId id="282" r:id="rId25"/>
    <p:sldId id="281" r:id="rId26"/>
    <p:sldId id="270" r:id="rId27"/>
    <p:sldId id="272" r:id="rId28"/>
    <p:sldId id="288" r:id="rId29"/>
    <p:sldId id="276" r:id="rId30"/>
    <p:sldId id="277" r:id="rId31"/>
    <p:sldId id="283" r:id="rId32"/>
    <p:sldId id="271" r:id="rId33"/>
    <p:sldId id="273" r:id="rId34"/>
    <p:sldId id="289" r:id="rId35"/>
    <p:sldId id="274" r:id="rId36"/>
    <p:sldId id="29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4EB12C5-683C-42BE-836F-AEEB486537DF}" type="slidenum">
              <a:rPr lang="en-US" smtClean="0"/>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EB12C5-683C-42BE-836F-AEEB486537DF}" type="slidenum">
              <a:rPr lang="en-US" smtClean="0"/>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4EB12C5-683C-42BE-836F-AEEB486537D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4EB12C5-683C-42BE-836F-AEEB486537DF}" type="slidenum">
              <a:rPr lang="en-US" smtClean="0"/>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5C7B9308-0562-49AC-8947-A523FD475A9B}" type="datetimeFigureOut">
              <a:rPr lang="en-US" smtClean="0"/>
              <a:t>4/27/2016</a:t>
            </a:fld>
            <a:endParaRPr lang="en-US" dirty="0"/>
          </a:p>
        </p:txBody>
      </p:sp>
      <p:sp>
        <p:nvSpPr>
          <p:cNvPr id="7" name="Slide Number Placeholder 6"/>
          <p:cNvSpPr>
            <a:spLocks noGrp="1"/>
          </p:cNvSpPr>
          <p:nvPr>
            <p:ph type="sldNum" sz="quarter" idx="12"/>
          </p:nvPr>
        </p:nvSpPr>
        <p:spPr/>
        <p:txBody>
          <a:bodyPr/>
          <a:lstStyle/>
          <a:p>
            <a:fld id="{F4EB12C5-683C-42BE-836F-AEEB486537DF}" type="slidenum">
              <a:rPr lang="en-US" smtClean="0"/>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C7B9308-0562-49AC-8947-A523FD475A9B}" type="datetimeFigureOut">
              <a:rPr lang="en-US" smtClean="0"/>
              <a:t>4/27/2016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4EB12C5-683C-42BE-836F-AEEB486537DF}" type="slidenum">
              <a:rPr lang="en-US" smtClean="0"/>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4648200"/>
            <a:ext cx="6553200" cy="457200"/>
          </a:xfrm>
        </p:spPr>
        <p:txBody>
          <a:bodyPr/>
          <a:lstStyle/>
          <a:p>
            <a:r>
              <a:rPr lang="en-US" dirty="0" smtClean="0"/>
              <a:t>The Struggle for Equality in America</a:t>
            </a:r>
            <a:endParaRPr lang="en-US" dirty="0"/>
          </a:p>
        </p:txBody>
      </p:sp>
      <p:sp>
        <p:nvSpPr>
          <p:cNvPr id="2" name="Title 1"/>
          <p:cNvSpPr>
            <a:spLocks noGrp="1"/>
          </p:cNvSpPr>
          <p:nvPr>
            <p:ph type="ctrTitle"/>
          </p:nvPr>
        </p:nvSpPr>
        <p:spPr/>
        <p:txBody>
          <a:bodyPr/>
          <a:lstStyle/>
          <a:p>
            <a:pPr algn="l"/>
            <a:r>
              <a:rPr lang="en-US" dirty="0" smtClean="0"/>
              <a:t>The Civil Rights Movement, 1948 - 1965</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0"/>
            <a:ext cx="4730281" cy="301336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49368"/>
            <a:ext cx="2857500" cy="27146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5257800"/>
            <a:ext cx="1591021" cy="1565564"/>
          </a:xfrm>
          <a:prstGeom prst="rect">
            <a:avLst/>
          </a:prstGeom>
        </p:spPr>
      </p:pic>
    </p:spTree>
    <p:extLst>
      <p:ext uri="{BB962C8B-B14F-4D97-AF65-F5344CB8AC3E}">
        <p14:creationId xmlns:p14="http://schemas.microsoft.com/office/powerpoint/2010/main" val="2678735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Groups and Activists of the Civil Rights Movement Era</a:t>
            </a:r>
            <a:endParaRPr lang="en-US" dirty="0"/>
          </a:p>
        </p:txBody>
      </p:sp>
      <p:sp>
        <p:nvSpPr>
          <p:cNvPr id="6" name="Content Placeholder 5"/>
          <p:cNvSpPr>
            <a:spLocks noGrp="1"/>
          </p:cNvSpPr>
          <p:nvPr>
            <p:ph idx="1"/>
          </p:nvPr>
        </p:nvSpPr>
        <p:spPr/>
        <p:txBody>
          <a:bodyPr/>
          <a:lstStyle/>
          <a:p>
            <a:pPr marL="114300" indent="0">
              <a:buNone/>
            </a:pPr>
            <a:r>
              <a:rPr lang="en-US" dirty="0" smtClean="0">
                <a:solidFill>
                  <a:schemeClr val="tx1"/>
                </a:solidFill>
              </a:rPr>
              <a:t>The NAACP is just one of dozens of civil rights activist groups which dominated the middle twentieth century in terms of social reforms: </a:t>
            </a:r>
          </a:p>
          <a:p>
            <a:pPr marL="114300" indent="0" algn="ctr">
              <a:buNone/>
            </a:pPr>
            <a:endParaRPr lang="en-US" dirty="0">
              <a:solidFill>
                <a:schemeClr val="tx1"/>
              </a:solidFill>
            </a:endParaRPr>
          </a:p>
          <a:p>
            <a:pPr marL="114300" indent="0" algn="ctr">
              <a:buNone/>
            </a:pPr>
            <a:r>
              <a:rPr lang="en-US" dirty="0" smtClean="0">
                <a:solidFill>
                  <a:schemeClr val="tx1"/>
                </a:solidFill>
              </a:rPr>
              <a:t>The Southern Christian Leadership Conference</a:t>
            </a:r>
          </a:p>
          <a:p>
            <a:pPr marL="114300" indent="0" algn="ctr">
              <a:buNone/>
            </a:pPr>
            <a:r>
              <a:rPr lang="en-US" dirty="0" smtClean="0">
                <a:solidFill>
                  <a:schemeClr val="tx1"/>
                </a:solidFill>
              </a:rPr>
              <a:t>The Congress of Racial Equality</a:t>
            </a:r>
          </a:p>
          <a:p>
            <a:pPr marL="114300" indent="0" algn="ctr">
              <a:buNone/>
            </a:pPr>
            <a:r>
              <a:rPr lang="en-US" dirty="0" smtClean="0">
                <a:solidFill>
                  <a:schemeClr val="tx1"/>
                </a:solidFill>
              </a:rPr>
              <a:t>The Student Non-Violent Coordinating Committee</a:t>
            </a:r>
          </a:p>
          <a:p>
            <a:pPr marL="114300" indent="0" algn="ctr">
              <a:buNone/>
            </a:pPr>
            <a:r>
              <a:rPr lang="en-US" dirty="0" smtClean="0">
                <a:solidFill>
                  <a:schemeClr val="tx1"/>
                </a:solidFill>
              </a:rPr>
              <a:t>American Indian Movement </a:t>
            </a:r>
          </a:p>
          <a:p>
            <a:pPr marL="114300" indent="0" algn="ctr">
              <a:buNone/>
            </a:pPr>
            <a:r>
              <a:rPr lang="en-US" dirty="0" smtClean="0">
                <a:solidFill>
                  <a:schemeClr val="tx1"/>
                </a:solidFill>
              </a:rPr>
              <a:t>National Organization for Women</a:t>
            </a:r>
            <a:endParaRPr lang="en-US" dirty="0">
              <a:solidFill>
                <a:schemeClr val="tx1"/>
              </a:solidFill>
            </a:endParaRPr>
          </a:p>
        </p:txBody>
      </p:sp>
    </p:spTree>
    <p:extLst>
      <p:ext uri="{BB962C8B-B14F-4D97-AF65-F5344CB8AC3E}">
        <p14:creationId xmlns:p14="http://schemas.microsoft.com/office/powerpoint/2010/main" val="24622977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of public schools</a:t>
            </a:r>
            <a:endParaRPr lang="en-US" dirty="0"/>
          </a:p>
        </p:txBody>
      </p:sp>
      <p:sp>
        <p:nvSpPr>
          <p:cNvPr id="4" name="Text Placeholder 3"/>
          <p:cNvSpPr>
            <a:spLocks noGrp="1"/>
          </p:cNvSpPr>
          <p:nvPr>
            <p:ph type="body" idx="1"/>
          </p:nvPr>
        </p:nvSpPr>
        <p:spPr/>
        <p:txBody>
          <a:bodyPr/>
          <a:lstStyle/>
          <a:p>
            <a:r>
              <a:rPr lang="en-US" dirty="0" smtClean="0">
                <a:solidFill>
                  <a:schemeClr val="tx1"/>
                </a:solidFill>
              </a:rPr>
              <a:t>The Little Rock Nine</a:t>
            </a:r>
            <a:endParaRPr lang="en-US" dirty="0">
              <a:solidFill>
                <a:schemeClr val="tx1"/>
              </a:solidFill>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6374" y="2438400"/>
            <a:ext cx="3458339" cy="3687763"/>
          </a:xfrm>
        </p:spPr>
      </p:pic>
      <p:sp>
        <p:nvSpPr>
          <p:cNvPr id="6" name="Text Placeholder 5"/>
          <p:cNvSpPr>
            <a:spLocks noGrp="1"/>
          </p:cNvSpPr>
          <p:nvPr>
            <p:ph type="body" sz="quarter" idx="3"/>
          </p:nvPr>
        </p:nvSpPr>
        <p:spPr/>
        <p:txBody>
          <a:bodyPr/>
          <a:lstStyle/>
          <a:p>
            <a:r>
              <a:rPr lang="en-US" dirty="0" smtClean="0">
                <a:solidFill>
                  <a:schemeClr val="tx1"/>
                </a:solidFill>
              </a:rPr>
              <a:t>The Norfolk 17</a:t>
            </a:r>
            <a:endParaRPr lang="en-US" dirty="0">
              <a:solidFill>
                <a:schemeClr val="tx1"/>
              </a:solidFill>
            </a:endParaRPr>
          </a:p>
        </p:txBody>
      </p:sp>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22031" y="2438400"/>
            <a:ext cx="3636169" cy="3636169"/>
          </a:xfrm>
        </p:spPr>
      </p:pic>
    </p:spTree>
    <p:extLst>
      <p:ext uri="{BB962C8B-B14F-4D97-AF65-F5344CB8AC3E}">
        <p14:creationId xmlns:p14="http://schemas.microsoft.com/office/powerpoint/2010/main" val="1073243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Responses to Integration in The State of Virginia</a:t>
            </a:r>
            <a:endParaRPr lang="en-US" dirty="0"/>
          </a:p>
        </p:txBody>
      </p:sp>
      <p:sp>
        <p:nvSpPr>
          <p:cNvPr id="10" name="Content Placeholder 9"/>
          <p:cNvSpPr>
            <a:spLocks noGrp="1"/>
          </p:cNvSpPr>
          <p:nvPr>
            <p:ph idx="1"/>
          </p:nvPr>
        </p:nvSpPr>
        <p:spPr/>
        <p:txBody>
          <a:bodyPr>
            <a:normAutofit fontScale="85000" lnSpcReduction="20000"/>
          </a:bodyPr>
          <a:lstStyle/>
          <a:p>
            <a:r>
              <a:rPr lang="en-US" dirty="0" smtClean="0">
                <a:solidFill>
                  <a:schemeClr val="tx1"/>
                </a:solidFill>
              </a:rPr>
              <a:t>In Virginia, the integration of Norfolk’s public schools led to widespread protest and a series of attempts to prevent the desegregation process.</a:t>
            </a:r>
          </a:p>
          <a:p>
            <a:pPr marL="114300" indent="0">
              <a:buNone/>
            </a:pPr>
            <a:r>
              <a:rPr lang="en-US" dirty="0">
                <a:solidFill>
                  <a:schemeClr val="tx1"/>
                </a:solidFill>
              </a:rPr>
              <a:t>	</a:t>
            </a:r>
            <a:r>
              <a:rPr lang="en-US" dirty="0" smtClean="0">
                <a:solidFill>
                  <a:schemeClr val="tx1"/>
                </a:solidFill>
              </a:rPr>
              <a:t>1.  Private schools began accepting higher and </a:t>
            </a:r>
          </a:p>
          <a:p>
            <a:pPr marL="114300" indent="0">
              <a:buNone/>
            </a:pPr>
            <a:r>
              <a:rPr lang="en-US" dirty="0">
                <a:solidFill>
                  <a:schemeClr val="tx1"/>
                </a:solidFill>
              </a:rPr>
              <a:t>	</a:t>
            </a:r>
            <a:r>
              <a:rPr lang="en-US" dirty="0" smtClean="0">
                <a:solidFill>
                  <a:schemeClr val="tx1"/>
                </a:solidFill>
              </a:rPr>
              <a:t>     higher numbers of applicants. </a:t>
            </a:r>
          </a:p>
          <a:p>
            <a:pPr marL="114300" indent="0">
              <a:buNone/>
            </a:pPr>
            <a:r>
              <a:rPr lang="en-US" dirty="0">
                <a:solidFill>
                  <a:schemeClr val="tx1"/>
                </a:solidFill>
              </a:rPr>
              <a:t>	</a:t>
            </a:r>
            <a:r>
              <a:rPr lang="en-US" dirty="0" smtClean="0">
                <a:solidFill>
                  <a:schemeClr val="tx1"/>
                </a:solidFill>
              </a:rPr>
              <a:t>2.  Virginians enacted a policy of “Massive </a:t>
            </a:r>
          </a:p>
          <a:p>
            <a:pPr marL="114300" indent="0">
              <a:buNone/>
            </a:pPr>
            <a:r>
              <a:rPr lang="en-US" dirty="0">
                <a:solidFill>
                  <a:schemeClr val="tx1"/>
                </a:solidFill>
              </a:rPr>
              <a:t>	</a:t>
            </a:r>
            <a:r>
              <a:rPr lang="en-US" dirty="0" smtClean="0">
                <a:solidFill>
                  <a:schemeClr val="tx1"/>
                </a:solidFill>
              </a:rPr>
              <a:t>     Resistance.”  Instead of promoting </a:t>
            </a:r>
          </a:p>
          <a:p>
            <a:pPr marL="114300" indent="0">
              <a:buNone/>
            </a:pPr>
            <a:r>
              <a:rPr lang="en-US" dirty="0">
                <a:solidFill>
                  <a:schemeClr val="tx1"/>
                </a:solidFill>
              </a:rPr>
              <a:t>	</a:t>
            </a:r>
            <a:r>
              <a:rPr lang="en-US" dirty="0" smtClean="0">
                <a:solidFill>
                  <a:schemeClr val="tx1"/>
                </a:solidFill>
              </a:rPr>
              <a:t>     integration “with all deliberate speed,” they </a:t>
            </a:r>
          </a:p>
          <a:p>
            <a:pPr marL="114300" indent="0">
              <a:buNone/>
            </a:pPr>
            <a:r>
              <a:rPr lang="en-US" dirty="0">
                <a:solidFill>
                  <a:schemeClr val="tx1"/>
                </a:solidFill>
              </a:rPr>
              <a:t>	</a:t>
            </a:r>
            <a:r>
              <a:rPr lang="en-US" dirty="0" smtClean="0">
                <a:solidFill>
                  <a:schemeClr val="tx1"/>
                </a:solidFill>
              </a:rPr>
              <a:t>     closed down the schools in the state.  </a:t>
            </a:r>
          </a:p>
          <a:p>
            <a:pPr marL="114300" indent="0">
              <a:buNone/>
            </a:pPr>
            <a:r>
              <a:rPr lang="en-US" dirty="0">
                <a:solidFill>
                  <a:schemeClr val="tx1"/>
                </a:solidFill>
              </a:rPr>
              <a:t>	</a:t>
            </a:r>
            <a:r>
              <a:rPr lang="en-US" dirty="0" smtClean="0">
                <a:solidFill>
                  <a:schemeClr val="tx1"/>
                </a:solidFill>
              </a:rPr>
              <a:t>3.  “White flight” saw many white families leave </a:t>
            </a:r>
          </a:p>
          <a:p>
            <a:pPr marL="114300" indent="0">
              <a:buNone/>
            </a:pPr>
            <a:r>
              <a:rPr lang="en-US" dirty="0">
                <a:solidFill>
                  <a:schemeClr val="tx1"/>
                </a:solidFill>
              </a:rPr>
              <a:t>	</a:t>
            </a:r>
            <a:r>
              <a:rPr lang="en-US" dirty="0" smtClean="0">
                <a:solidFill>
                  <a:schemeClr val="tx1"/>
                </a:solidFill>
              </a:rPr>
              <a:t>      school districts where integration was eminent. Virginia </a:t>
            </a:r>
          </a:p>
          <a:p>
            <a:pPr marL="114300" indent="0">
              <a:buNone/>
            </a:pPr>
            <a:r>
              <a:rPr lang="en-US" dirty="0">
                <a:solidFill>
                  <a:schemeClr val="tx1"/>
                </a:solidFill>
              </a:rPr>
              <a:t>	 </a:t>
            </a:r>
            <a:r>
              <a:rPr lang="en-US" dirty="0" smtClean="0">
                <a:solidFill>
                  <a:schemeClr val="tx1"/>
                </a:solidFill>
              </a:rPr>
              <a:t>     Beach was populated to some extent by people from </a:t>
            </a:r>
          </a:p>
          <a:p>
            <a:pPr marL="114300" indent="0">
              <a:buNone/>
            </a:pPr>
            <a:r>
              <a:rPr lang="en-US" dirty="0">
                <a:solidFill>
                  <a:schemeClr val="tx1"/>
                </a:solidFill>
              </a:rPr>
              <a:t>	</a:t>
            </a:r>
            <a:r>
              <a:rPr lang="en-US" dirty="0" smtClean="0">
                <a:solidFill>
                  <a:schemeClr val="tx1"/>
                </a:solidFill>
              </a:rPr>
              <a:t>      Norfolk to left the city. </a:t>
            </a:r>
          </a:p>
          <a:p>
            <a:pPr marL="114300" indent="0">
              <a:buNone/>
            </a:pPr>
            <a:r>
              <a:rPr lang="en-US" dirty="0">
                <a:solidFill>
                  <a:schemeClr val="tx1"/>
                </a:solidFill>
              </a:rPr>
              <a:t>	</a:t>
            </a:r>
          </a:p>
        </p:txBody>
      </p:sp>
    </p:spTree>
    <p:extLst>
      <p:ext uri="{BB962C8B-B14F-4D97-AF65-F5344CB8AC3E}">
        <p14:creationId xmlns:p14="http://schemas.microsoft.com/office/powerpoint/2010/main" val="830539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42524" y="533399"/>
            <a:ext cx="4363276" cy="5442755"/>
          </a:xfrm>
        </p:spPr>
      </p:pic>
      <p:sp>
        <p:nvSpPr>
          <p:cNvPr id="9" name="Text Placeholder 8"/>
          <p:cNvSpPr>
            <a:spLocks noGrp="1"/>
          </p:cNvSpPr>
          <p:nvPr>
            <p:ph type="body" sz="half" idx="2"/>
          </p:nvPr>
        </p:nvSpPr>
        <p:spPr/>
        <p:txBody>
          <a:bodyPr>
            <a:normAutofit/>
          </a:bodyPr>
          <a:lstStyle/>
          <a:p>
            <a:r>
              <a:rPr lang="en-US" sz="3200" dirty="0" smtClean="0">
                <a:latin typeface="MV Boli" pitchFamily="2" charset="0"/>
                <a:cs typeface="MV Boli" pitchFamily="2" charset="0"/>
              </a:rPr>
              <a:t>“With all deliberate speed”</a:t>
            </a:r>
            <a:endParaRPr lang="en-US" sz="3200" dirty="0">
              <a:latin typeface="MV Boli" pitchFamily="2" charset="0"/>
              <a:cs typeface="MV Boli" pitchFamily="2" charset="0"/>
            </a:endParaRPr>
          </a:p>
        </p:txBody>
      </p:sp>
      <p:sp>
        <p:nvSpPr>
          <p:cNvPr id="7" name="Title 6"/>
          <p:cNvSpPr>
            <a:spLocks noGrp="1"/>
          </p:cNvSpPr>
          <p:nvPr>
            <p:ph type="title"/>
          </p:nvPr>
        </p:nvSpPr>
        <p:spPr/>
        <p:txBody>
          <a:bodyPr/>
          <a:lstStyle/>
          <a:p>
            <a:r>
              <a:rPr lang="en-US" dirty="0" smtClean="0"/>
              <a:t>Brown v. Board of Ed., Topeka, KS</a:t>
            </a:r>
            <a:endParaRPr lang="en-US" dirty="0"/>
          </a:p>
        </p:txBody>
      </p:sp>
    </p:spTree>
    <p:extLst>
      <p:ext uri="{BB962C8B-B14F-4D97-AF65-F5344CB8AC3E}">
        <p14:creationId xmlns:p14="http://schemas.microsoft.com/office/powerpoint/2010/main" val="1792499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Montgomery bus boycott</a:t>
            </a:r>
            <a:endParaRPr lang="en-US" dirty="0"/>
          </a:p>
        </p:txBody>
      </p:sp>
      <p:sp>
        <p:nvSpPr>
          <p:cNvPr id="9" name="Content Placeholder 8"/>
          <p:cNvSpPr>
            <a:spLocks noGrp="1"/>
          </p:cNvSpPr>
          <p:nvPr>
            <p:ph sz="half" idx="2"/>
          </p:nvPr>
        </p:nvSpPr>
        <p:spPr>
          <a:xfrm>
            <a:off x="6172200" y="1719071"/>
            <a:ext cx="2514600" cy="4407408"/>
          </a:xfrm>
        </p:spPr>
        <p:txBody>
          <a:bodyPr>
            <a:normAutofit fontScale="47500" lnSpcReduction="20000"/>
          </a:bodyPr>
          <a:lstStyle/>
          <a:p>
            <a:pPr marL="114300" indent="0">
              <a:buNone/>
            </a:pPr>
            <a:r>
              <a:rPr lang="en-US" dirty="0" smtClean="0">
                <a:solidFill>
                  <a:schemeClr val="tx1"/>
                </a:solidFill>
              </a:rPr>
              <a:t>The successful Montgomery Bus Boycott of 1955 – 1956 was a result of grassroots organization and cooperation with larger institutions.  While Rosa Parks acted on her own, the real organizer of the bus boycott was not Parks but Jo Ann Robinson.  She printed out 35,000 flyers and distributed them to the black community of Montgomery and it churches.  She was a leader of the Women’s Political Council and later a founder of the Montgomery Improvement Association, which hired a young minister from the just out of seminary school in Boston to lead the group: Martin Luther King, Jr. </a:t>
            </a:r>
            <a:endParaRPr lang="en-US" dirty="0">
              <a:solidFill>
                <a:schemeClr val="tx1"/>
              </a:solidFill>
            </a:endParaRPr>
          </a:p>
        </p:txBody>
      </p:sp>
      <p:pic>
        <p:nvPicPr>
          <p:cNvPr id="12" name="Content Placeholder 1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799" y="1752600"/>
            <a:ext cx="5842621" cy="3733800"/>
          </a:xfrm>
        </p:spPr>
      </p:pic>
    </p:spTree>
    <p:extLst>
      <p:ext uri="{BB962C8B-B14F-4D97-AF65-F5344CB8AC3E}">
        <p14:creationId xmlns:p14="http://schemas.microsoft.com/office/powerpoint/2010/main" val="310585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6600" y="1331728"/>
            <a:ext cx="5638800" cy="3737344"/>
          </a:xfrm>
        </p:spPr>
      </p:pic>
      <p:sp>
        <p:nvSpPr>
          <p:cNvPr id="9" name="Text Placeholder 8"/>
          <p:cNvSpPr>
            <a:spLocks noGrp="1"/>
          </p:cNvSpPr>
          <p:nvPr>
            <p:ph type="body" sz="half" idx="2"/>
          </p:nvPr>
        </p:nvSpPr>
        <p:spPr>
          <a:xfrm>
            <a:off x="769000" y="2819400"/>
            <a:ext cx="2298634" cy="1905000"/>
          </a:xfrm>
        </p:spPr>
        <p:txBody>
          <a:bodyPr>
            <a:normAutofit lnSpcReduction="10000"/>
          </a:bodyPr>
          <a:lstStyle/>
          <a:p>
            <a:r>
              <a:rPr lang="en-US" dirty="0" smtClean="0"/>
              <a:t>President Eisenhower literally had to call in the National Guard – and federalize the units – in order to restore order in Little Rock when Central High School began the integration process in the fall of 1957.</a:t>
            </a:r>
            <a:endParaRPr lang="en-US" dirty="0"/>
          </a:p>
        </p:txBody>
      </p:sp>
      <p:sp>
        <p:nvSpPr>
          <p:cNvPr id="7" name="Title 6"/>
          <p:cNvSpPr>
            <a:spLocks noGrp="1"/>
          </p:cNvSpPr>
          <p:nvPr>
            <p:ph type="title"/>
          </p:nvPr>
        </p:nvSpPr>
        <p:spPr>
          <a:xfrm>
            <a:off x="762000" y="1600200"/>
            <a:ext cx="2298634" cy="1143000"/>
          </a:xfrm>
        </p:spPr>
        <p:txBody>
          <a:bodyPr>
            <a:normAutofit/>
          </a:bodyPr>
          <a:lstStyle/>
          <a:p>
            <a:r>
              <a:rPr lang="en-US" dirty="0" smtClean="0"/>
              <a:t>Integration of Little Rock High School</a:t>
            </a:r>
            <a:endParaRPr lang="en-US" dirty="0"/>
          </a:p>
        </p:txBody>
      </p:sp>
    </p:spTree>
    <p:extLst>
      <p:ext uri="{BB962C8B-B14F-4D97-AF65-F5344CB8AC3E}">
        <p14:creationId xmlns:p14="http://schemas.microsoft.com/office/powerpoint/2010/main" val="4162205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a:t>
            </a:r>
            <a:r>
              <a:rPr lang="en-US" dirty="0" err="1" smtClean="0"/>
              <a:t>greensboro</a:t>
            </a:r>
            <a:r>
              <a:rPr lang="en-US" dirty="0" smtClean="0"/>
              <a:t> Four sit-ins</a:t>
            </a:r>
            <a:endParaRPr lang="en-US" dirty="0"/>
          </a:p>
        </p:txBody>
      </p:sp>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1600200"/>
            <a:ext cx="5562600" cy="4582192"/>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1676400"/>
            <a:ext cx="2152650" cy="174307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90573">
            <a:off x="5870447" y="3231407"/>
            <a:ext cx="2403634" cy="3397363"/>
          </a:xfrm>
          <a:prstGeom prst="rect">
            <a:avLst/>
          </a:prstGeom>
        </p:spPr>
      </p:pic>
    </p:spTree>
    <p:extLst>
      <p:ext uri="{BB962C8B-B14F-4D97-AF65-F5344CB8AC3E}">
        <p14:creationId xmlns:p14="http://schemas.microsoft.com/office/powerpoint/2010/main" val="167771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CORE Freedom Rides, 1961</a:t>
            </a:r>
            <a:endParaRPr lang="en-US" dirty="0"/>
          </a:p>
        </p:txBody>
      </p:sp>
      <p:sp>
        <p:nvSpPr>
          <p:cNvPr id="4" name="Content Placeholder 3"/>
          <p:cNvSpPr>
            <a:spLocks noGrp="1"/>
          </p:cNvSpPr>
          <p:nvPr>
            <p:ph sz="half" idx="1"/>
          </p:nvPr>
        </p:nvSpPr>
        <p:spPr/>
        <p:txBody>
          <a:bodyPr>
            <a:normAutofit fontScale="77500" lnSpcReduction="20000"/>
          </a:bodyPr>
          <a:lstStyle/>
          <a:p>
            <a:pPr marL="114300" indent="0">
              <a:buNone/>
            </a:pPr>
            <a:r>
              <a:rPr lang="en-US" dirty="0" smtClean="0">
                <a:solidFill>
                  <a:schemeClr val="tx1"/>
                </a:solidFill>
              </a:rPr>
              <a:t>Members of the Congress of Racial Equality – whites and blacks – tested the limits of federal law in a summer’s long ride from Washington, D.C. to New Orleans, LA.  Their intention was to test the federal laws which had recently been passed banning discrimination and segregation on interstate busses and at bus depots or rest areas on interstate highways.</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752600"/>
            <a:ext cx="4491790" cy="4267200"/>
          </a:xfrm>
        </p:spPr>
      </p:pic>
    </p:spTree>
    <p:extLst>
      <p:ext uri="{BB962C8B-B14F-4D97-AF65-F5344CB8AC3E}">
        <p14:creationId xmlns:p14="http://schemas.microsoft.com/office/powerpoint/2010/main" val="3613135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Anniston, Alabama</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9618" y="1752600"/>
            <a:ext cx="6384763" cy="4373563"/>
          </a:xfrm>
        </p:spPr>
      </p:pic>
      <p:sp>
        <p:nvSpPr>
          <p:cNvPr id="2" name="Rounded Rectangle 1"/>
          <p:cNvSpPr/>
          <p:nvPr/>
        </p:nvSpPr>
        <p:spPr>
          <a:xfrm>
            <a:off x="838200" y="4800600"/>
            <a:ext cx="7772400" cy="17526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At Anniston, Alabama, the Freedom Riders Greyhound bus was stopped, its tires were slashed, and a firebomb was hurled onboard.  The bus burned. Although a mob attempted to keep the doors shut, Freedom Riders were able to escape the inferno.  Nearby highway patrolmen discouraged a lynch mob by firing shots into the air.</a:t>
            </a:r>
            <a:endParaRPr lang="en-US" dirty="0">
              <a:solidFill>
                <a:schemeClr val="tx1"/>
              </a:solidFill>
            </a:endParaRPr>
          </a:p>
        </p:txBody>
      </p:sp>
    </p:spTree>
    <p:extLst>
      <p:ext uri="{BB962C8B-B14F-4D97-AF65-F5344CB8AC3E}">
        <p14:creationId xmlns:p14="http://schemas.microsoft.com/office/powerpoint/2010/main" val="17448505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a:t>
            </a:r>
            <a:r>
              <a:rPr lang="en-US" dirty="0" err="1" smtClean="0"/>
              <a:t>zwerg</a:t>
            </a:r>
            <a:r>
              <a:rPr lang="en-US" dirty="0" smtClean="0"/>
              <a:t> and John Lewis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646327"/>
            <a:ext cx="7315200" cy="4402666"/>
          </a:xfrm>
        </p:spPr>
      </p:pic>
      <p:sp>
        <p:nvSpPr>
          <p:cNvPr id="3" name="Rounded Rectangle 2"/>
          <p:cNvSpPr/>
          <p:nvPr/>
        </p:nvSpPr>
        <p:spPr>
          <a:xfrm>
            <a:off x="637309" y="5146964"/>
            <a:ext cx="8001000" cy="1295400"/>
          </a:xfrm>
          <a:prstGeom prst="roundRect">
            <a:avLst>
              <a:gd name="adj" fmla="val 22015"/>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rPr>
              <a:t>In Jackson, Mississippi, members of the Freedom Riders were dragged from their busses and beaten by a mob of segregationist whites.  Then, they were arrested.  Jim </a:t>
            </a:r>
            <a:r>
              <a:rPr lang="en-US" sz="1600" dirty="0" err="1" smtClean="0">
                <a:solidFill>
                  <a:schemeClr val="tx1"/>
                </a:solidFill>
              </a:rPr>
              <a:t>Zwerg</a:t>
            </a:r>
            <a:r>
              <a:rPr lang="en-US" sz="1600" dirty="0" smtClean="0">
                <a:solidFill>
                  <a:schemeClr val="tx1"/>
                </a:solidFill>
              </a:rPr>
              <a:t>, right, was beaten so severely he was hospitalized and never fully recovered.  John Lewis, left, was arrested.  He chose to work in prison all summer, rather than pay the fine and court costs. </a:t>
            </a:r>
            <a:endParaRPr lang="en-US" sz="1600" dirty="0">
              <a:solidFill>
                <a:schemeClr val="tx1"/>
              </a:solidFill>
            </a:endParaRPr>
          </a:p>
        </p:txBody>
      </p:sp>
    </p:spTree>
    <p:extLst>
      <p:ext uri="{BB962C8B-B14F-4D97-AF65-F5344CB8AC3E}">
        <p14:creationId xmlns:p14="http://schemas.microsoft.com/office/powerpoint/2010/main" val="1773409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the Naacp</a:t>
            </a:r>
            <a:endParaRPr lang="en-US" dirty="0"/>
          </a:p>
        </p:txBody>
      </p:sp>
      <p:sp>
        <p:nvSpPr>
          <p:cNvPr id="3" name="Content Placeholder 2"/>
          <p:cNvSpPr>
            <a:spLocks noGrp="1"/>
          </p:cNvSpPr>
          <p:nvPr>
            <p:ph idx="1"/>
          </p:nvPr>
        </p:nvSpPr>
        <p:spPr/>
        <p:txBody>
          <a:bodyPr/>
          <a:lstStyle/>
          <a:p>
            <a:r>
              <a:rPr lang="en-US" i="1" dirty="0" smtClean="0">
                <a:solidFill>
                  <a:schemeClr val="accent5">
                    <a:lumMod val="50000"/>
                  </a:schemeClr>
                </a:solidFill>
              </a:rPr>
              <a:t>Guinn V. The United States</a:t>
            </a:r>
            <a:r>
              <a:rPr lang="en-US" dirty="0" smtClean="0"/>
              <a:t>, </a:t>
            </a:r>
            <a:r>
              <a:rPr lang="en-US" dirty="0" smtClean="0">
                <a:solidFill>
                  <a:schemeClr val="accent5">
                    <a:lumMod val="50000"/>
                  </a:schemeClr>
                </a:solidFill>
              </a:rPr>
              <a:t>1915</a:t>
            </a:r>
          </a:p>
          <a:p>
            <a:endParaRPr lang="en-US" dirty="0"/>
          </a:p>
          <a:p>
            <a:r>
              <a:rPr lang="en-US" dirty="0" smtClean="0">
                <a:solidFill>
                  <a:schemeClr val="tx1"/>
                </a:solidFill>
              </a:rPr>
              <a:t>The NAACP sponsored this case, which challenged the state of Oklahoma’s grandfather clause – a law which maintained that only individuals who’s grandfathers had been eligible to vote in 1865 would be permitted to vote.  Other states had variations of this law – usually exempting white citizens who’s grandfathers had voted from having to pay the poll tax – another voter suppression method used by Southern states. </a:t>
            </a:r>
            <a:endParaRPr lang="en-US" dirty="0">
              <a:solidFill>
                <a:schemeClr val="tx1"/>
              </a:solidFill>
            </a:endParaRPr>
          </a:p>
        </p:txBody>
      </p:sp>
    </p:spTree>
    <p:extLst>
      <p:ext uri="{BB962C8B-B14F-4D97-AF65-F5344CB8AC3E}">
        <p14:creationId xmlns:p14="http://schemas.microsoft.com/office/powerpoint/2010/main" val="4124807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Wallace, Segregation</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1990" y="1719263"/>
            <a:ext cx="3525520" cy="4406900"/>
          </a:xfrm>
        </p:spPr>
      </p:pic>
      <p:sp>
        <p:nvSpPr>
          <p:cNvPr id="5" name="Content Placeholder 4"/>
          <p:cNvSpPr>
            <a:spLocks noGrp="1"/>
          </p:cNvSpPr>
          <p:nvPr>
            <p:ph sz="half" idx="2"/>
          </p:nvPr>
        </p:nvSpPr>
        <p:spPr>
          <a:xfrm>
            <a:off x="4267200" y="1719071"/>
            <a:ext cx="4648200" cy="4407408"/>
          </a:xfrm>
        </p:spPr>
        <p:txBody>
          <a:bodyPr>
            <a:noAutofit/>
          </a:bodyPr>
          <a:lstStyle/>
          <a:p>
            <a:pPr marL="114300" indent="0">
              <a:buNone/>
            </a:pPr>
            <a:r>
              <a:rPr lang="en-US" sz="1400" b="1" dirty="0" smtClean="0">
                <a:solidFill>
                  <a:schemeClr val="tx1"/>
                </a:solidFill>
              </a:rPr>
              <a:t>“Today </a:t>
            </a:r>
            <a:r>
              <a:rPr lang="en-US" sz="1400" b="1" dirty="0">
                <a:solidFill>
                  <a:schemeClr val="tx1"/>
                </a:solidFill>
              </a:rPr>
              <a:t>I have stood, where once Jefferson Davis stood, and took an oath to my people. It is very appropriate then that from this Cradle of the Confederacy, this very Heart of the Great Anglo-Saxon Southland, that today we sound the drum for freedom as have our generations of forebears before us done, time and time again through history. Let us rise to the call of freedom-loving blood that is in us and send our answer to the tyranny that clanks its chains upon the South. In the name of the greatest people that have ever trod this earth, I draw the line in the dust and toss the gauntlet before the feet of tyranny . . . and I say . . . segregation today . . . segregation tomorrow . . . segregation forever…. The true brotherhood of America, of respecting the separateness of others . . and uniting in effort . . has been so twisted and distorted from its original concept that there is a small wonder that communism is winning the world</a:t>
            </a:r>
            <a:r>
              <a:rPr lang="en-US" sz="1400" b="1" dirty="0" smtClean="0">
                <a:solidFill>
                  <a:schemeClr val="tx1"/>
                </a:solidFill>
              </a:rPr>
              <a:t>.”</a:t>
            </a:r>
            <a:endParaRPr lang="en-US" sz="1400" dirty="0">
              <a:solidFill>
                <a:schemeClr val="tx1"/>
              </a:solidFill>
            </a:endParaRPr>
          </a:p>
        </p:txBody>
      </p:sp>
    </p:spTree>
    <p:extLst>
      <p:ext uri="{BB962C8B-B14F-4D97-AF65-F5344CB8AC3E}">
        <p14:creationId xmlns:p14="http://schemas.microsoft.com/office/powerpoint/2010/main" val="87804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Birmingham Summer of 1963</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1167" y="1752600"/>
            <a:ext cx="6521666" cy="4373563"/>
          </a:xfrm>
        </p:spPr>
      </p:pic>
    </p:spTree>
    <p:extLst>
      <p:ext uri="{BB962C8B-B14F-4D97-AF65-F5344CB8AC3E}">
        <p14:creationId xmlns:p14="http://schemas.microsoft.com/office/powerpoint/2010/main" val="4836294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letter from a Birmingham Jail</a:t>
            </a:r>
            <a:endParaRPr lang="en-US"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9600" y="3886200"/>
            <a:ext cx="4038600" cy="2686390"/>
          </a:xfrm>
        </p:spPr>
      </p:pic>
      <p:sp>
        <p:nvSpPr>
          <p:cNvPr id="5" name="Content Placeholder 4"/>
          <p:cNvSpPr>
            <a:spLocks noGrp="1"/>
          </p:cNvSpPr>
          <p:nvPr>
            <p:ph sz="half" idx="2"/>
          </p:nvPr>
        </p:nvSpPr>
        <p:spPr/>
        <p:txBody>
          <a:bodyPr>
            <a:normAutofit fontScale="55000" lnSpcReduction="20000"/>
          </a:bodyPr>
          <a:lstStyle/>
          <a:p>
            <a:pPr marL="114300" indent="0">
              <a:buNone/>
            </a:pPr>
            <a:r>
              <a:rPr lang="en-US" sz="2900" dirty="0" smtClean="0">
                <a:solidFill>
                  <a:schemeClr val="tx1"/>
                </a:solidFill>
              </a:rPr>
              <a:t>“You </a:t>
            </a:r>
            <a:r>
              <a:rPr lang="en-US" sz="2900" dirty="0">
                <a:solidFill>
                  <a:schemeClr val="tx1"/>
                </a:solidFill>
              </a:rPr>
              <a:t>express a great deal of anxiety over our willingness to break laws. This is certainly a legitimate concern. Since we so diligently urge people to obey the Supreme Court's decision of 1954 outlawing segregation in the public schools, at first glance it may seem rather paradoxical for us consciously to break laws. One may want to ask: "How can you advocate breaking some laws and obeying others?" The answer lies in the fact that there are two types of laws: just and unjust. I would be the first to advocate obeying just laws. One has not only a legal but a moral responsibility to obey just laws. Conversely, one has a moral responsibility to disobey unjust laws. I would agree with St. Augustine that "an unjust law is no law at all" </a:t>
            </a:r>
          </a:p>
          <a:p>
            <a:pPr marL="114300" indent="0">
              <a:buNone/>
            </a:pP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6392">
            <a:off x="1053278" y="1328824"/>
            <a:ext cx="2743200" cy="2916621"/>
          </a:xfrm>
          <a:prstGeom prst="rect">
            <a:avLst/>
          </a:prstGeom>
        </p:spPr>
      </p:pic>
    </p:spTree>
    <p:extLst>
      <p:ext uri="{BB962C8B-B14F-4D97-AF65-F5344CB8AC3E}">
        <p14:creationId xmlns:p14="http://schemas.microsoft.com/office/powerpoint/2010/main" val="9758021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March on Washington, 1963</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15197" y="1719263"/>
            <a:ext cx="3459105" cy="4406900"/>
          </a:xfrm>
        </p:spPr>
      </p:pic>
      <p:sp>
        <p:nvSpPr>
          <p:cNvPr id="5" name="Content Placeholder 4"/>
          <p:cNvSpPr>
            <a:spLocks noGrp="1"/>
          </p:cNvSpPr>
          <p:nvPr>
            <p:ph sz="half" idx="2"/>
          </p:nvPr>
        </p:nvSpPr>
        <p:spPr/>
        <p:txBody>
          <a:bodyPr>
            <a:normAutofit fontScale="77500" lnSpcReduction="20000"/>
          </a:bodyPr>
          <a:lstStyle/>
          <a:p>
            <a:pPr marL="114300" indent="0">
              <a:buNone/>
            </a:pPr>
            <a:r>
              <a:rPr lang="en-US" dirty="0" smtClean="0">
                <a:solidFill>
                  <a:schemeClr val="tx1"/>
                </a:solidFill>
              </a:rPr>
              <a:t>The March on Washington for Jobs and freedom was organized by labor union leader </a:t>
            </a:r>
            <a:r>
              <a:rPr lang="en-US" dirty="0" err="1" smtClean="0">
                <a:solidFill>
                  <a:schemeClr val="tx1"/>
                </a:solidFill>
              </a:rPr>
              <a:t>Asa</a:t>
            </a:r>
            <a:r>
              <a:rPr lang="en-US" dirty="0" smtClean="0">
                <a:solidFill>
                  <a:schemeClr val="tx1"/>
                </a:solidFill>
              </a:rPr>
              <a:t> Philip Randolph, and it is best remembered for the Rev. Dr. Martin Luther King, Jr.’s famous “I Have a Dream” Speech.   That powerful sermon was a punctuation mark, though, for an enormous enterprise which articulated a complex view of race relations in America.</a:t>
            </a:r>
            <a:endParaRPr lang="en-US" dirty="0">
              <a:solidFill>
                <a:schemeClr val="tx1"/>
              </a:solidFill>
            </a:endParaRPr>
          </a:p>
        </p:txBody>
      </p:sp>
    </p:spTree>
    <p:extLst>
      <p:ext uri="{BB962C8B-B14F-4D97-AF65-F5344CB8AC3E}">
        <p14:creationId xmlns:p14="http://schemas.microsoft.com/office/powerpoint/2010/main" val="15669150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March on Washington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81917" y="1719263"/>
            <a:ext cx="2925666" cy="4406900"/>
          </a:xfrm>
        </p:spPr>
      </p:pic>
      <p:sp>
        <p:nvSpPr>
          <p:cNvPr id="4" name="Content Placeholder 3"/>
          <p:cNvSpPr>
            <a:spLocks noGrp="1"/>
          </p:cNvSpPr>
          <p:nvPr>
            <p:ph sz="half" idx="2"/>
          </p:nvPr>
        </p:nvSpPr>
        <p:spPr/>
        <p:txBody>
          <a:bodyPr>
            <a:normAutofit fontScale="92500" lnSpcReduction="10000"/>
          </a:bodyPr>
          <a:lstStyle/>
          <a:p>
            <a:pPr marL="114300" indent="0">
              <a:buNone/>
            </a:pPr>
            <a:r>
              <a:rPr lang="en-US" dirty="0" smtClean="0">
                <a:solidFill>
                  <a:schemeClr val="tx1"/>
                </a:solidFill>
              </a:rPr>
              <a:t>Included in the March on Washington with speaking rolls were A. Philip Randolph, the wife of slain NAACP leader </a:t>
            </a:r>
            <a:r>
              <a:rPr lang="en-US" dirty="0" err="1" smtClean="0">
                <a:solidFill>
                  <a:schemeClr val="tx1"/>
                </a:solidFill>
              </a:rPr>
              <a:t>Medgar</a:t>
            </a:r>
            <a:r>
              <a:rPr lang="en-US" dirty="0" smtClean="0">
                <a:solidFill>
                  <a:schemeClr val="tx1"/>
                </a:solidFill>
              </a:rPr>
              <a:t> Evers, John Lewis of SNCC, James Farmer of CORE, Roy </a:t>
            </a:r>
            <a:r>
              <a:rPr lang="en-US" dirty="0" err="1" smtClean="0">
                <a:solidFill>
                  <a:schemeClr val="tx1"/>
                </a:solidFill>
              </a:rPr>
              <a:t>Wilkens</a:t>
            </a:r>
            <a:r>
              <a:rPr lang="en-US" dirty="0" smtClean="0">
                <a:solidFill>
                  <a:schemeClr val="tx1"/>
                </a:solidFill>
              </a:rPr>
              <a:t> of the NAACP, and of course, King. </a:t>
            </a:r>
            <a:endParaRPr lang="en-US" dirty="0">
              <a:solidFill>
                <a:schemeClr val="tx1"/>
              </a:solidFill>
            </a:endParaRPr>
          </a:p>
        </p:txBody>
      </p:sp>
    </p:spTree>
    <p:extLst>
      <p:ext uri="{BB962C8B-B14F-4D97-AF65-F5344CB8AC3E}">
        <p14:creationId xmlns:p14="http://schemas.microsoft.com/office/powerpoint/2010/main" val="2116821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Kennedy Administration</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752600"/>
            <a:ext cx="4992651" cy="4373563"/>
          </a:xfrm>
        </p:spPr>
      </p:pic>
      <p:sp>
        <p:nvSpPr>
          <p:cNvPr id="9" name="Rounded Rectangle 8"/>
          <p:cNvSpPr/>
          <p:nvPr/>
        </p:nvSpPr>
        <p:spPr>
          <a:xfrm>
            <a:off x="5334000" y="1752600"/>
            <a:ext cx="3657600" cy="4419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rPr>
              <a:t>After the March, Kennedy and Vice President Lyndon Johnson met with leaders of the Civil Rights movement, including King, John Lewis, A. Philip Randolph, and NAACP leader Roy Wilkins, Jr. By the end of the meeting, the President had given his word that comprehensive Civil Rights reforms would be presented to the Congress – a promise which eventually resulted in the creation of the Civil Rights Act of 1964.</a:t>
            </a:r>
            <a:endParaRPr lang="en-US" sz="1600" dirty="0">
              <a:solidFill>
                <a:schemeClr val="tx1"/>
              </a:solidFill>
            </a:endParaRPr>
          </a:p>
        </p:txBody>
      </p:sp>
    </p:spTree>
    <p:extLst>
      <p:ext uri="{BB962C8B-B14F-4D97-AF65-F5344CB8AC3E}">
        <p14:creationId xmlns:p14="http://schemas.microsoft.com/office/powerpoint/2010/main" val="2106120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a:t>
            </a:r>
            <a:r>
              <a:rPr lang="en-US" baseline="30000" dirty="0" smtClean="0"/>
              <a:t>th</a:t>
            </a:r>
            <a:r>
              <a:rPr lang="en-US" dirty="0" smtClean="0"/>
              <a:t> Street Baptist Church</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799" y="1752600"/>
            <a:ext cx="4910667" cy="4419600"/>
          </a:xfrm>
        </p:spPr>
      </p:pic>
      <p:sp>
        <p:nvSpPr>
          <p:cNvPr id="5" name="Content Placeholder 4"/>
          <p:cNvSpPr>
            <a:spLocks noGrp="1"/>
          </p:cNvSpPr>
          <p:nvPr>
            <p:ph sz="half" idx="2"/>
          </p:nvPr>
        </p:nvSpPr>
        <p:spPr>
          <a:xfrm>
            <a:off x="5257800" y="1719070"/>
            <a:ext cx="3429000" cy="4529329"/>
          </a:xfrm>
        </p:spPr>
        <p:txBody>
          <a:bodyPr>
            <a:normAutofit/>
          </a:bodyPr>
          <a:lstStyle/>
          <a:p>
            <a:pPr marL="114300" indent="0">
              <a:buNone/>
            </a:pPr>
            <a:r>
              <a:rPr lang="en-US" sz="2000" dirty="0" smtClean="0">
                <a:solidFill>
                  <a:schemeClr val="tx1"/>
                </a:solidFill>
              </a:rPr>
              <a:t>The bombing of Rev. Fred </a:t>
            </a:r>
            <a:r>
              <a:rPr lang="en-US" sz="2000" dirty="0" err="1" smtClean="0">
                <a:solidFill>
                  <a:schemeClr val="tx1"/>
                </a:solidFill>
              </a:rPr>
              <a:t>Shuttlesworth’s</a:t>
            </a:r>
            <a:r>
              <a:rPr lang="en-US" sz="2000" dirty="0" smtClean="0">
                <a:solidFill>
                  <a:schemeClr val="tx1"/>
                </a:solidFill>
              </a:rPr>
              <a:t> 16</a:t>
            </a:r>
            <a:r>
              <a:rPr lang="en-US" sz="2000" baseline="30000" dirty="0" smtClean="0">
                <a:solidFill>
                  <a:schemeClr val="tx1"/>
                </a:solidFill>
              </a:rPr>
              <a:t>th</a:t>
            </a:r>
            <a:r>
              <a:rPr lang="en-US" sz="2000" dirty="0" smtClean="0">
                <a:solidFill>
                  <a:schemeClr val="tx1"/>
                </a:solidFill>
              </a:rPr>
              <a:t> Street Baptist Church, just three weeks after King’s moving oration, brought the horrors of the Civil Rights movement back into focus.  Four girls preparing Sunday School lessons in the basement of the church were murdered.  The crime remained unsolved for decades. </a:t>
            </a:r>
            <a:endParaRPr lang="en-US" sz="2000" dirty="0">
              <a:solidFill>
                <a:schemeClr val="tx1"/>
              </a:solidFill>
            </a:endParaRPr>
          </a:p>
        </p:txBody>
      </p:sp>
    </p:spTree>
    <p:extLst>
      <p:ext uri="{BB962C8B-B14F-4D97-AF65-F5344CB8AC3E}">
        <p14:creationId xmlns:p14="http://schemas.microsoft.com/office/powerpoint/2010/main" val="1401157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Civil Rights Act of 1964</a:t>
            </a:r>
            <a:br>
              <a:rPr lang="en-US" dirty="0" smtClean="0"/>
            </a:br>
            <a:r>
              <a:rPr lang="en-US" dirty="0" smtClean="0"/>
              <a:t>President Lyndon Baines Johnson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676400"/>
            <a:ext cx="6934200" cy="4642942"/>
          </a:xfrm>
        </p:spPr>
      </p:pic>
    </p:spTree>
    <p:extLst>
      <p:ext uri="{BB962C8B-B14F-4D97-AF65-F5344CB8AC3E}">
        <p14:creationId xmlns:p14="http://schemas.microsoft.com/office/powerpoint/2010/main" val="18466752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rights act</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solidFill>
                  <a:schemeClr val="tx1"/>
                </a:solidFill>
              </a:rPr>
              <a:t>The Civil Rights Act of 1964 forbid discrimination based on race, skin color, religion, gender, or nation of origin.  </a:t>
            </a:r>
          </a:p>
          <a:p>
            <a:pPr>
              <a:buFont typeface="Wingdings" panose="05000000000000000000" pitchFamily="2" charset="2"/>
              <a:buChar char="§"/>
            </a:pPr>
            <a:r>
              <a:rPr lang="en-US" dirty="0" smtClean="0">
                <a:solidFill>
                  <a:schemeClr val="tx1"/>
                </a:solidFill>
              </a:rPr>
              <a:t>All public facilities were required to be desegregated.</a:t>
            </a:r>
          </a:p>
          <a:p>
            <a:pPr>
              <a:buFont typeface="Wingdings" panose="05000000000000000000" pitchFamily="2" charset="2"/>
              <a:buChar char="§"/>
            </a:pPr>
            <a:r>
              <a:rPr lang="en-US" dirty="0" smtClean="0">
                <a:solidFill>
                  <a:schemeClr val="tx1"/>
                </a:solidFill>
              </a:rPr>
              <a:t>Women made significant gains due to the Civil Rights Act of 1964, including an end to discrimination in hiring practices and gaining access to higher education thanks to Title Nine. </a:t>
            </a:r>
          </a:p>
          <a:p>
            <a:pPr>
              <a:buFont typeface="Wingdings" panose="05000000000000000000" pitchFamily="2" charset="2"/>
              <a:buChar char="§"/>
            </a:pPr>
            <a:r>
              <a:rPr lang="en-US" dirty="0" smtClean="0">
                <a:solidFill>
                  <a:schemeClr val="tx1"/>
                </a:solidFill>
              </a:rPr>
              <a:t>Lyndon Baines Johnson was the President who signed this into law. </a:t>
            </a:r>
          </a:p>
          <a:p>
            <a:pPr marL="114300" indent="0">
              <a:buNone/>
            </a:pPr>
            <a:endParaRPr lang="en-US" dirty="0">
              <a:solidFill>
                <a:schemeClr val="tx1"/>
              </a:solidFill>
            </a:endParaRPr>
          </a:p>
        </p:txBody>
      </p:sp>
    </p:spTree>
    <p:extLst>
      <p:ext uri="{BB962C8B-B14F-4D97-AF65-F5344CB8AC3E}">
        <p14:creationId xmlns:p14="http://schemas.microsoft.com/office/powerpoint/2010/main" val="20192804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Mississippi freedom summer, 1964</a:t>
            </a:r>
            <a:endParaRPr lang="en-US" dirty="0"/>
          </a:p>
        </p:txBody>
      </p:sp>
      <p:sp>
        <p:nvSpPr>
          <p:cNvPr id="4" name="Content Placeholder 3"/>
          <p:cNvSpPr>
            <a:spLocks noGrp="1"/>
          </p:cNvSpPr>
          <p:nvPr>
            <p:ph sz="half" idx="1"/>
          </p:nvPr>
        </p:nvSpPr>
        <p:spPr/>
        <p:txBody>
          <a:bodyPr>
            <a:normAutofit fontScale="77500" lnSpcReduction="20000"/>
          </a:bodyPr>
          <a:lstStyle/>
          <a:p>
            <a:pPr marL="114300" indent="0">
              <a:buNone/>
            </a:pPr>
            <a:r>
              <a:rPr lang="en-US" dirty="0" smtClean="0">
                <a:solidFill>
                  <a:schemeClr val="tx1"/>
                </a:solidFill>
              </a:rPr>
              <a:t>Attracting college students black and white from across the United States, Mississippi Freedom Summer was a massive voter registration drive which began in the summer of 1964.  Bigoted whites in Mississippi were convinced that outsiders were invading their state in order to change their customs, and prepared to defend segregation and racist policies using force whenever practical.</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89945" y="1719263"/>
            <a:ext cx="2755109" cy="4406900"/>
          </a:xfrm>
        </p:spPr>
      </p:pic>
    </p:spTree>
    <p:extLst>
      <p:ext uri="{BB962C8B-B14F-4D97-AF65-F5344CB8AC3E}">
        <p14:creationId xmlns:p14="http://schemas.microsoft.com/office/powerpoint/2010/main" val="2968429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Road to Overturning </a:t>
            </a:r>
            <a:br>
              <a:rPr lang="en-US" dirty="0" smtClean="0"/>
            </a:br>
            <a:r>
              <a:rPr lang="en-US" i="1" dirty="0" smtClean="0"/>
              <a:t>Plessy V. ferguson</a:t>
            </a:r>
            <a:endParaRPr lang="en-US" i="1"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tx1"/>
                </a:solidFill>
              </a:rPr>
              <a:t>During the 1930s, the NAACP’s legal division pursued a policy of enforcing the requirements articulated by the Supreme Court within </a:t>
            </a:r>
            <a:r>
              <a:rPr lang="en-US" i="1" dirty="0" smtClean="0">
                <a:solidFill>
                  <a:schemeClr val="tx1"/>
                </a:solidFill>
              </a:rPr>
              <a:t>Plessy V. Ferguson</a:t>
            </a:r>
            <a:r>
              <a:rPr lang="en-US" dirty="0" smtClean="0">
                <a:solidFill>
                  <a:schemeClr val="tx1"/>
                </a:solidFill>
              </a:rPr>
              <a:t> – “separate but equal.” </a:t>
            </a:r>
          </a:p>
          <a:p>
            <a:r>
              <a:rPr lang="en-US" dirty="0" smtClean="0">
                <a:solidFill>
                  <a:schemeClr val="tx1"/>
                </a:solidFill>
              </a:rPr>
              <a:t>What the NAACP discovered most of the time was plenty of separate, but no equal.  When school systems in the South proved separate but unequal, NAACP lawyers sued for funding in order to bring the facilities of African-American students to equality.  Less frequently, they encouraged predominantly white institutions to accept African-American students and members.   The high cost of maintaining equal facilities put pressure on Southern States committed to segregation. </a:t>
            </a:r>
          </a:p>
          <a:p>
            <a:r>
              <a:rPr lang="en-US" dirty="0" smtClean="0">
                <a:solidFill>
                  <a:schemeClr val="tx1"/>
                </a:solidFill>
              </a:rPr>
              <a:t>Between 1935 and 1940, law schools in Maryland and Missouri were opened up to African-American students.</a:t>
            </a:r>
            <a:endParaRPr lang="en-US" dirty="0">
              <a:solidFill>
                <a:schemeClr val="tx1"/>
              </a:solidFill>
            </a:endParaRPr>
          </a:p>
        </p:txBody>
      </p:sp>
    </p:spTree>
    <p:extLst>
      <p:ext uri="{BB962C8B-B14F-4D97-AF65-F5344CB8AC3E}">
        <p14:creationId xmlns:p14="http://schemas.microsoft.com/office/powerpoint/2010/main" val="21191461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86200" y="130299"/>
            <a:ext cx="4724400" cy="6581095"/>
          </a:xfrm>
        </p:spPr>
      </p:pic>
      <p:sp>
        <p:nvSpPr>
          <p:cNvPr id="5" name="Text Placeholder 4"/>
          <p:cNvSpPr>
            <a:spLocks noGrp="1"/>
          </p:cNvSpPr>
          <p:nvPr>
            <p:ph type="body" sz="half" idx="2"/>
          </p:nvPr>
        </p:nvSpPr>
        <p:spPr>
          <a:xfrm>
            <a:off x="769000" y="2743200"/>
            <a:ext cx="2298634" cy="1981200"/>
          </a:xfrm>
        </p:spPr>
        <p:txBody>
          <a:bodyPr>
            <a:normAutofit/>
          </a:bodyPr>
          <a:lstStyle/>
          <a:p>
            <a:r>
              <a:rPr lang="en-US" dirty="0" smtClean="0"/>
              <a:t>Murdered in Philadelphia, Mississippi, these three voter registration activists were shot to death and buried in an earthen dam – in an attempt to end their influence.</a:t>
            </a:r>
            <a:endParaRPr lang="en-US" dirty="0"/>
          </a:p>
        </p:txBody>
      </p:sp>
      <p:sp>
        <p:nvSpPr>
          <p:cNvPr id="2" name="Title 1"/>
          <p:cNvSpPr>
            <a:spLocks noGrp="1"/>
          </p:cNvSpPr>
          <p:nvPr>
            <p:ph type="title"/>
          </p:nvPr>
        </p:nvSpPr>
        <p:spPr>
          <a:xfrm>
            <a:off x="769000" y="1734312"/>
            <a:ext cx="2298634" cy="1008888"/>
          </a:xfrm>
        </p:spPr>
        <p:txBody>
          <a:bodyPr>
            <a:normAutofit/>
          </a:bodyPr>
          <a:lstStyle/>
          <a:p>
            <a:r>
              <a:rPr lang="en-US" dirty="0" err="1" smtClean="0"/>
              <a:t>Schwerner</a:t>
            </a:r>
            <a:r>
              <a:rPr lang="en-US" dirty="0" smtClean="0"/>
              <a:t>, </a:t>
            </a:r>
            <a:r>
              <a:rPr lang="en-US" dirty="0" err="1" smtClean="0"/>
              <a:t>goodman</a:t>
            </a:r>
            <a:r>
              <a:rPr lang="en-US" dirty="0" smtClean="0"/>
              <a:t>, and </a:t>
            </a:r>
            <a:r>
              <a:rPr lang="en-US" dirty="0" err="1" smtClean="0"/>
              <a:t>chaney</a:t>
            </a:r>
            <a:endParaRPr lang="en-US" dirty="0"/>
          </a:p>
        </p:txBody>
      </p:sp>
    </p:spTree>
    <p:extLst>
      <p:ext uri="{BB962C8B-B14F-4D97-AF65-F5344CB8AC3E}">
        <p14:creationId xmlns:p14="http://schemas.microsoft.com/office/powerpoint/2010/main" val="21020304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81400" y="228600"/>
            <a:ext cx="5344288" cy="6324600"/>
          </a:xfrm>
        </p:spPr>
      </p:pic>
      <p:sp>
        <p:nvSpPr>
          <p:cNvPr id="3" name="Text Placeholder 2"/>
          <p:cNvSpPr>
            <a:spLocks noGrp="1"/>
          </p:cNvSpPr>
          <p:nvPr>
            <p:ph type="body" sz="half" idx="2"/>
          </p:nvPr>
        </p:nvSpPr>
        <p:spPr>
          <a:xfrm>
            <a:off x="769000" y="3429000"/>
            <a:ext cx="2298634" cy="1295400"/>
          </a:xfrm>
        </p:spPr>
        <p:txBody>
          <a:bodyPr>
            <a:normAutofit fontScale="92500"/>
          </a:bodyPr>
          <a:lstStyle/>
          <a:p>
            <a:r>
              <a:rPr lang="en-US" dirty="0" smtClean="0">
                <a:solidFill>
                  <a:schemeClr val="tx1"/>
                </a:solidFill>
              </a:rPr>
              <a:t>These brave souls, who traveled all the way to Atlantic City, NJ to plead their case, were never truly accepted by their Democratic cohorts.</a:t>
            </a:r>
            <a:endParaRPr lang="en-US" dirty="0">
              <a:solidFill>
                <a:schemeClr val="tx1"/>
              </a:solidFill>
            </a:endParaRPr>
          </a:p>
        </p:txBody>
      </p:sp>
      <p:sp>
        <p:nvSpPr>
          <p:cNvPr id="4" name="Title 3"/>
          <p:cNvSpPr>
            <a:spLocks noGrp="1"/>
          </p:cNvSpPr>
          <p:nvPr>
            <p:ph type="title"/>
          </p:nvPr>
        </p:nvSpPr>
        <p:spPr>
          <a:xfrm>
            <a:off x="769000" y="1734312"/>
            <a:ext cx="2298634" cy="1694688"/>
          </a:xfrm>
        </p:spPr>
        <p:txBody>
          <a:bodyPr>
            <a:normAutofit fontScale="90000"/>
          </a:bodyPr>
          <a:lstStyle/>
          <a:p>
            <a:r>
              <a:rPr lang="en-US" dirty="0" smtClean="0"/>
              <a:t>Fannie Lou </a:t>
            </a:r>
            <a:r>
              <a:rPr lang="en-US" dirty="0" err="1" smtClean="0"/>
              <a:t>Hamer</a:t>
            </a:r>
            <a:r>
              <a:rPr lang="en-US" dirty="0" smtClean="0"/>
              <a:t> and the </a:t>
            </a:r>
            <a:r>
              <a:rPr lang="en-US" dirty="0" err="1" smtClean="0"/>
              <a:t>mississippi</a:t>
            </a:r>
            <a:r>
              <a:rPr lang="en-US" dirty="0" smtClean="0"/>
              <a:t> Freedom Democratic Party</a:t>
            </a:r>
            <a:endParaRPr lang="en-US" dirty="0"/>
          </a:p>
        </p:txBody>
      </p:sp>
    </p:spTree>
    <p:extLst>
      <p:ext uri="{BB962C8B-B14F-4D97-AF65-F5344CB8AC3E}">
        <p14:creationId xmlns:p14="http://schemas.microsoft.com/office/powerpoint/2010/main" val="17217023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SElma</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752600"/>
            <a:ext cx="7848600" cy="4881829"/>
          </a:xfrm>
        </p:spPr>
      </p:pic>
    </p:spTree>
    <p:extLst>
      <p:ext uri="{BB962C8B-B14F-4D97-AF65-F5344CB8AC3E}">
        <p14:creationId xmlns:p14="http://schemas.microsoft.com/office/powerpoint/2010/main" val="11493452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Voting Rights Act of 1965</a:t>
            </a:r>
            <a:br>
              <a:rPr lang="en-US" dirty="0" smtClean="0"/>
            </a:br>
            <a:r>
              <a:rPr lang="en-US" dirty="0" smtClean="0"/>
              <a:t>President Lyndon Baines Johnson</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61881" y="1719263"/>
            <a:ext cx="2965737" cy="4406900"/>
          </a:xfrm>
        </p:spPr>
      </p:pic>
      <p:sp>
        <p:nvSpPr>
          <p:cNvPr id="8" name="Content Placeholder 7"/>
          <p:cNvSpPr>
            <a:spLocks noGrp="1"/>
          </p:cNvSpPr>
          <p:nvPr>
            <p:ph sz="half" idx="2"/>
          </p:nvPr>
        </p:nvSpPr>
        <p:spPr/>
        <p:txBody>
          <a:bodyPr>
            <a:normAutofit fontScale="70000" lnSpcReduction="20000"/>
          </a:bodyPr>
          <a:lstStyle/>
          <a:p>
            <a:pPr marL="114300" indent="0">
              <a:buNone/>
            </a:pPr>
            <a:r>
              <a:rPr lang="en-US" dirty="0" smtClean="0">
                <a:solidFill>
                  <a:schemeClr val="tx1"/>
                </a:solidFill>
              </a:rPr>
              <a:t>Due in large part to the emotional response American audiences had when confronted with the footage from the Selma march – “Bloody Sunday” as it was known, the Voting Rights Act was passed in 1965.  The video interrupted a broadcast of the film Judgment at Nuremberg – a movie concerning the prosecution of Nazi war criminals who had behaved not too differently from the Alabama State troopers responsible for the bloodshed.</a:t>
            </a:r>
            <a:endParaRPr lang="en-US" dirty="0">
              <a:solidFill>
                <a:schemeClr val="tx1"/>
              </a:solidFill>
            </a:endParaRPr>
          </a:p>
        </p:txBody>
      </p:sp>
    </p:spTree>
    <p:extLst>
      <p:ext uri="{BB962C8B-B14F-4D97-AF65-F5344CB8AC3E}">
        <p14:creationId xmlns:p14="http://schemas.microsoft.com/office/powerpoint/2010/main" val="3468055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Voting Rights Act</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8800"/>
            <a:ext cx="4191000" cy="4191000"/>
          </a:xfrm>
        </p:spPr>
      </p:pic>
      <p:sp>
        <p:nvSpPr>
          <p:cNvPr id="4" name="Content Placeholder 3"/>
          <p:cNvSpPr>
            <a:spLocks noGrp="1"/>
          </p:cNvSpPr>
          <p:nvPr>
            <p:ph sz="half" idx="2"/>
          </p:nvPr>
        </p:nvSpPr>
        <p:spPr>
          <a:xfrm>
            <a:off x="4648200" y="1719070"/>
            <a:ext cx="4038600" cy="4681729"/>
          </a:xfrm>
        </p:spPr>
        <p:txBody>
          <a:bodyPr>
            <a:normAutofit fontScale="70000" lnSpcReduction="20000"/>
          </a:bodyPr>
          <a:lstStyle/>
          <a:p>
            <a:r>
              <a:rPr lang="en-US" dirty="0" smtClean="0">
                <a:solidFill>
                  <a:schemeClr val="tx1"/>
                </a:solidFill>
              </a:rPr>
              <a:t>The Voting Rights act banned literacy tests – which were unfairly administered. </a:t>
            </a:r>
          </a:p>
          <a:p>
            <a:r>
              <a:rPr lang="en-US" dirty="0" smtClean="0">
                <a:solidFill>
                  <a:schemeClr val="tx1"/>
                </a:solidFill>
              </a:rPr>
              <a:t>It provided federal, or national registration workers, instead of registrars that were controlled by the states. </a:t>
            </a:r>
          </a:p>
          <a:p>
            <a:r>
              <a:rPr lang="en-US" dirty="0" smtClean="0">
                <a:solidFill>
                  <a:schemeClr val="tx1"/>
                </a:solidFill>
              </a:rPr>
              <a:t>By 1968 a huge increase in the number of eligible African-American votes had taken place. </a:t>
            </a:r>
          </a:p>
          <a:p>
            <a:r>
              <a:rPr lang="en-US" dirty="0" smtClean="0">
                <a:solidFill>
                  <a:schemeClr val="tx1"/>
                </a:solidFill>
              </a:rPr>
              <a:t>Lyndon Baines Johnson was the President who signed the Voting Rights Act into law.</a:t>
            </a:r>
            <a:endParaRPr lang="en-US" dirty="0">
              <a:solidFill>
                <a:schemeClr val="tx1"/>
              </a:solidFill>
            </a:endParaRPr>
          </a:p>
        </p:txBody>
      </p:sp>
    </p:spTree>
    <p:extLst>
      <p:ext uri="{BB962C8B-B14F-4D97-AF65-F5344CB8AC3E}">
        <p14:creationId xmlns:p14="http://schemas.microsoft.com/office/powerpoint/2010/main" val="193878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narratives</a:t>
            </a:r>
            <a:endParaRPr lang="en-US" dirty="0"/>
          </a:p>
        </p:txBody>
      </p:sp>
      <p:sp>
        <p:nvSpPr>
          <p:cNvPr id="3" name="Content Placeholder 2"/>
          <p:cNvSpPr>
            <a:spLocks noGrp="1"/>
          </p:cNvSpPr>
          <p:nvPr>
            <p:ph idx="1"/>
          </p:nvPr>
        </p:nvSpPr>
        <p:spPr/>
        <p:txBody>
          <a:bodyPr/>
          <a:lstStyle/>
          <a:p>
            <a:r>
              <a:rPr lang="en-US" dirty="0" smtClean="0">
                <a:solidFill>
                  <a:schemeClr val="tx1"/>
                </a:solidFill>
              </a:rPr>
              <a:t>Malcolm X and the Nation of Islam</a:t>
            </a:r>
          </a:p>
          <a:p>
            <a:r>
              <a:rPr lang="en-US" dirty="0" err="1" smtClean="0">
                <a:solidFill>
                  <a:schemeClr val="tx1"/>
                </a:solidFill>
              </a:rPr>
              <a:t>Stokely</a:t>
            </a:r>
            <a:r>
              <a:rPr lang="en-US" dirty="0" smtClean="0">
                <a:solidFill>
                  <a:schemeClr val="tx1"/>
                </a:solidFill>
              </a:rPr>
              <a:t> Carmichael and the “Black Power” Movement</a:t>
            </a:r>
          </a:p>
          <a:p>
            <a:r>
              <a:rPr lang="en-US" dirty="0" smtClean="0">
                <a:solidFill>
                  <a:schemeClr val="tx1"/>
                </a:solidFill>
              </a:rPr>
              <a:t>The Black Panther Party</a:t>
            </a:r>
          </a:p>
          <a:p>
            <a:r>
              <a:rPr lang="en-US" dirty="0" smtClean="0">
                <a:solidFill>
                  <a:schemeClr val="tx1"/>
                </a:solidFill>
              </a:rPr>
              <a:t>The changing role of the NAACP.</a:t>
            </a:r>
          </a:p>
          <a:p>
            <a:r>
              <a:rPr lang="en-US" dirty="0" smtClean="0">
                <a:solidFill>
                  <a:schemeClr val="tx1"/>
                </a:solidFill>
              </a:rPr>
              <a:t>Martin Luther King, 1965 – 1968</a:t>
            </a:r>
          </a:p>
          <a:p>
            <a:r>
              <a:rPr lang="en-US" dirty="0" smtClean="0">
                <a:solidFill>
                  <a:schemeClr val="tx1"/>
                </a:solidFill>
              </a:rPr>
              <a:t>Jesse Jackson, PUSH/Rainbow Coalition</a:t>
            </a:r>
          </a:p>
          <a:p>
            <a:r>
              <a:rPr lang="en-US" dirty="0" smtClean="0">
                <a:solidFill>
                  <a:schemeClr val="tx1"/>
                </a:solidFill>
              </a:rPr>
              <a:t>The role of literature in the African-American experience: James Baldwin, Ralph Waldo Ellison, Richard Wright, Toni Morrison, Maya Angelou.</a:t>
            </a:r>
            <a:endParaRPr lang="en-US" dirty="0">
              <a:solidFill>
                <a:schemeClr val="tx1"/>
              </a:solidFill>
            </a:endParaRPr>
          </a:p>
        </p:txBody>
      </p:sp>
    </p:spTree>
    <p:extLst>
      <p:ext uri="{BB962C8B-B14F-4D97-AF65-F5344CB8AC3E}">
        <p14:creationId xmlns:p14="http://schemas.microsoft.com/office/powerpoint/2010/main" val="24175022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Civil Rights Movements</a:t>
            </a:r>
            <a:endParaRPr lang="en-US" dirty="0"/>
          </a:p>
        </p:txBody>
      </p:sp>
      <p:sp>
        <p:nvSpPr>
          <p:cNvPr id="3" name="Content Placeholder 2"/>
          <p:cNvSpPr>
            <a:spLocks noGrp="1"/>
          </p:cNvSpPr>
          <p:nvPr>
            <p:ph idx="1"/>
          </p:nvPr>
        </p:nvSpPr>
        <p:spPr/>
        <p:txBody>
          <a:bodyPr>
            <a:normAutofit fontScale="92500"/>
          </a:bodyPr>
          <a:lstStyle/>
          <a:p>
            <a:r>
              <a:rPr lang="en-US" dirty="0" smtClean="0">
                <a:solidFill>
                  <a:schemeClr val="tx1"/>
                </a:solidFill>
              </a:rPr>
              <a:t>Native Americans, women, Latinos, Asian-Americans, and homosexuals have all used the tactics of the Civil Rights movement in order to make gains for themselves: </a:t>
            </a:r>
          </a:p>
          <a:p>
            <a:r>
              <a:rPr lang="en-US" dirty="0" smtClean="0">
                <a:solidFill>
                  <a:schemeClr val="tx1"/>
                </a:solidFill>
              </a:rPr>
              <a:t>Members of the American Indian Movement (AIM) were effective in arguing for greater autonomy on reservations. </a:t>
            </a:r>
          </a:p>
          <a:p>
            <a:r>
              <a:rPr lang="en-US" dirty="0" smtClean="0">
                <a:solidFill>
                  <a:schemeClr val="tx1"/>
                </a:solidFill>
              </a:rPr>
              <a:t>The woman’s movement resulted in greater rights through the Civil Rights Act of 1964, the promotion of the Equal Pay Act and the Equal Rights Amendment, and the selection of several women for the Supreme Court: Sandra Day O’Connor, Elena Kagan, Ruth Bader Ginsberg, and Sonia Sotomayor for example.</a:t>
            </a:r>
            <a:endParaRPr lang="en-US" dirty="0">
              <a:solidFill>
                <a:schemeClr val="tx1"/>
              </a:solidFill>
            </a:endParaRPr>
          </a:p>
        </p:txBody>
      </p:sp>
    </p:spTree>
    <p:extLst>
      <p:ext uri="{BB962C8B-B14F-4D97-AF65-F5344CB8AC3E}">
        <p14:creationId xmlns:p14="http://schemas.microsoft.com/office/powerpoint/2010/main" val="1981410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Morgan V. Virginia</a:t>
            </a:r>
            <a:r>
              <a:rPr lang="en-US" dirty="0" smtClean="0"/>
              <a:t>, 1946</a:t>
            </a:r>
            <a:endParaRPr lang="en-US" dirty="0"/>
          </a:p>
        </p:txBody>
      </p:sp>
      <p:sp>
        <p:nvSpPr>
          <p:cNvPr id="3" name="Content Placeholder 2"/>
          <p:cNvSpPr>
            <a:spLocks noGrp="1"/>
          </p:cNvSpPr>
          <p:nvPr>
            <p:ph sz="half" idx="1"/>
          </p:nvPr>
        </p:nvSpPr>
        <p:spPr>
          <a:xfrm>
            <a:off x="426128" y="1719071"/>
            <a:ext cx="3383872" cy="4407408"/>
          </a:xfrm>
        </p:spPr>
        <p:txBody>
          <a:bodyPr>
            <a:normAutofit fontScale="70000" lnSpcReduction="20000"/>
          </a:bodyPr>
          <a:lstStyle/>
          <a:p>
            <a:pPr marL="114300" indent="0">
              <a:buNone/>
            </a:pPr>
            <a:r>
              <a:rPr lang="en-US" dirty="0" smtClean="0">
                <a:solidFill>
                  <a:schemeClr val="tx1"/>
                </a:solidFill>
              </a:rPr>
              <a:t>This Supreme Court case outlawed all segregation on interstate bus and train travel, even when state laws had been passed in order to outlaw the practice. Since the federal governments’ laws were often in conflict with state code, the Supreme Court’s ruling only applied in instances when interstate travel occurred.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10000" y="1676400"/>
            <a:ext cx="5046479" cy="3878579"/>
          </a:xfrm>
        </p:spPr>
      </p:pic>
    </p:spTree>
    <p:extLst>
      <p:ext uri="{BB962C8B-B14F-4D97-AF65-F5344CB8AC3E}">
        <p14:creationId xmlns:p14="http://schemas.microsoft.com/office/powerpoint/2010/main" val="1102512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408372"/>
            <a:ext cx="8534400" cy="1039427"/>
          </a:xfrm>
        </p:spPr>
        <p:txBody>
          <a:bodyPr>
            <a:normAutofit fontScale="90000"/>
          </a:bodyPr>
          <a:lstStyle/>
          <a:p>
            <a:r>
              <a:rPr lang="en-US" dirty="0" smtClean="0"/>
              <a:t>Truman desegregates the military</a:t>
            </a:r>
            <a:endParaRPr lang="en-US" dirty="0"/>
          </a:p>
        </p:txBody>
      </p:sp>
      <p:sp>
        <p:nvSpPr>
          <p:cNvPr id="5" name="Content Placeholder 4"/>
          <p:cNvSpPr>
            <a:spLocks noGrp="1"/>
          </p:cNvSpPr>
          <p:nvPr>
            <p:ph sz="half" idx="1"/>
          </p:nvPr>
        </p:nvSpPr>
        <p:spPr/>
        <p:txBody>
          <a:bodyPr>
            <a:normAutofit fontScale="70000" lnSpcReduction="20000"/>
          </a:bodyPr>
          <a:lstStyle/>
          <a:p>
            <a:pPr marL="114300" indent="0">
              <a:buNone/>
            </a:pPr>
            <a:r>
              <a:rPr lang="en-US" dirty="0" smtClean="0">
                <a:solidFill>
                  <a:schemeClr val="tx1"/>
                </a:solidFill>
              </a:rPr>
              <a:t>In response to posturing and negotiations on the part of Asa Philip Randolph, President Harry S Truman declared segregation in the US Military illegal in 1948, by executive order of the President.  Truman was intent on ending segregation due to his own personal convictions even before the combination of pressure from African-American leaders and the embarrassment of racist policies in the Cold War Era encouraged him to act decisively.  </a:t>
            </a:r>
            <a:endParaRPr lang="en-US" dirty="0">
              <a:solidFill>
                <a:schemeClr val="tx1"/>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5195" y="1719263"/>
            <a:ext cx="3284609" cy="4406900"/>
          </a:xfrm>
        </p:spPr>
      </p:pic>
    </p:spTree>
    <p:extLst>
      <p:ext uri="{BB962C8B-B14F-4D97-AF65-F5344CB8AC3E}">
        <p14:creationId xmlns:p14="http://schemas.microsoft.com/office/powerpoint/2010/main" val="3625784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law on the side of Activists</a:t>
            </a:r>
            <a:endParaRPr lang="en-US" dirty="0"/>
          </a:p>
        </p:txBody>
      </p:sp>
      <p:sp>
        <p:nvSpPr>
          <p:cNvPr id="5" name="Text Placeholder 4"/>
          <p:cNvSpPr>
            <a:spLocks noGrp="1"/>
          </p:cNvSpPr>
          <p:nvPr>
            <p:ph type="body" idx="1"/>
          </p:nvPr>
        </p:nvSpPr>
        <p:spPr/>
        <p:txBody>
          <a:bodyPr/>
          <a:lstStyle/>
          <a:p>
            <a:r>
              <a:rPr lang="en-US" dirty="0" smtClean="0">
                <a:solidFill>
                  <a:schemeClr val="tx1"/>
                </a:solidFill>
              </a:rPr>
              <a:t>The 14</a:t>
            </a:r>
            <a:r>
              <a:rPr lang="en-US" baseline="30000" dirty="0" smtClean="0">
                <a:solidFill>
                  <a:schemeClr val="tx1"/>
                </a:solidFill>
              </a:rPr>
              <a:t>th</a:t>
            </a:r>
            <a:r>
              <a:rPr lang="en-US" dirty="0" smtClean="0">
                <a:solidFill>
                  <a:schemeClr val="tx1"/>
                </a:solidFill>
              </a:rPr>
              <a:t> Amendment</a:t>
            </a:r>
            <a:endParaRPr lang="en-US" dirty="0">
              <a:solidFill>
                <a:schemeClr val="tx1"/>
              </a:solidFill>
            </a:endParaRPr>
          </a:p>
        </p:txBody>
      </p:sp>
      <p:sp>
        <p:nvSpPr>
          <p:cNvPr id="6" name="Content Placeholder 5"/>
          <p:cNvSpPr>
            <a:spLocks noGrp="1"/>
          </p:cNvSpPr>
          <p:nvPr>
            <p:ph sz="half" idx="2"/>
          </p:nvPr>
        </p:nvSpPr>
        <p:spPr/>
        <p:txBody>
          <a:bodyPr>
            <a:normAutofit fontScale="85000" lnSpcReduction="10000"/>
          </a:bodyPr>
          <a:lstStyle/>
          <a:p>
            <a:pPr marL="114300" indent="0">
              <a:buNone/>
            </a:pPr>
            <a:r>
              <a:rPr lang="en-US" dirty="0" smtClean="0">
                <a:solidFill>
                  <a:schemeClr val="tx1"/>
                </a:solidFill>
              </a:rPr>
              <a:t>The 14</a:t>
            </a:r>
            <a:r>
              <a:rPr lang="en-US" baseline="30000" dirty="0" smtClean="0">
                <a:solidFill>
                  <a:schemeClr val="tx1"/>
                </a:solidFill>
              </a:rPr>
              <a:t>th</a:t>
            </a:r>
            <a:r>
              <a:rPr lang="en-US" dirty="0" smtClean="0">
                <a:solidFill>
                  <a:schemeClr val="tx1"/>
                </a:solidFill>
              </a:rPr>
              <a:t> Amendment not only granted citizenship to all persons born in the United States (with the exception of Native Americans), it also guarantees equal protection under the law – and redefines the nature of citizenship in the process.  Previously individuals had been citizens of the states; national citizenship prevailed now. </a:t>
            </a:r>
            <a:endParaRPr lang="en-US" dirty="0">
              <a:solidFill>
                <a:schemeClr val="tx1"/>
              </a:solidFill>
            </a:endParaRPr>
          </a:p>
        </p:txBody>
      </p:sp>
      <p:sp>
        <p:nvSpPr>
          <p:cNvPr id="7" name="Text Placeholder 6"/>
          <p:cNvSpPr>
            <a:spLocks noGrp="1"/>
          </p:cNvSpPr>
          <p:nvPr>
            <p:ph type="body" sz="quarter" idx="3"/>
          </p:nvPr>
        </p:nvSpPr>
        <p:spPr/>
        <p:txBody>
          <a:bodyPr/>
          <a:lstStyle/>
          <a:p>
            <a:r>
              <a:rPr lang="en-US" dirty="0" smtClean="0">
                <a:solidFill>
                  <a:schemeClr val="tx1"/>
                </a:solidFill>
              </a:rPr>
              <a:t>The 15</a:t>
            </a:r>
            <a:r>
              <a:rPr lang="en-US" baseline="30000" dirty="0" smtClean="0">
                <a:solidFill>
                  <a:schemeClr val="tx1"/>
                </a:solidFill>
              </a:rPr>
              <a:t>th</a:t>
            </a:r>
            <a:r>
              <a:rPr lang="en-US" dirty="0" smtClean="0">
                <a:solidFill>
                  <a:schemeClr val="tx1"/>
                </a:solidFill>
              </a:rPr>
              <a:t> Amendment</a:t>
            </a:r>
            <a:endParaRPr lang="en-US" dirty="0">
              <a:solidFill>
                <a:schemeClr val="tx1"/>
              </a:solidFill>
            </a:endParaRPr>
          </a:p>
        </p:txBody>
      </p:sp>
      <p:sp>
        <p:nvSpPr>
          <p:cNvPr id="8" name="Content Placeholder 7"/>
          <p:cNvSpPr>
            <a:spLocks noGrp="1"/>
          </p:cNvSpPr>
          <p:nvPr>
            <p:ph sz="quarter" idx="4"/>
          </p:nvPr>
        </p:nvSpPr>
        <p:spPr/>
        <p:txBody>
          <a:bodyPr>
            <a:normAutofit fontScale="85000" lnSpcReduction="20000"/>
          </a:bodyPr>
          <a:lstStyle/>
          <a:p>
            <a:pPr marL="114300" indent="0">
              <a:buNone/>
            </a:pPr>
            <a:r>
              <a:rPr lang="en-US" dirty="0" smtClean="0">
                <a:solidFill>
                  <a:schemeClr val="tx1"/>
                </a:solidFill>
              </a:rPr>
              <a:t>The 15</a:t>
            </a:r>
            <a:r>
              <a:rPr lang="en-US" baseline="30000" dirty="0" smtClean="0">
                <a:solidFill>
                  <a:schemeClr val="tx1"/>
                </a:solidFill>
              </a:rPr>
              <a:t>th</a:t>
            </a:r>
            <a:r>
              <a:rPr lang="en-US" dirty="0" smtClean="0">
                <a:solidFill>
                  <a:schemeClr val="tx1"/>
                </a:solidFill>
              </a:rPr>
              <a:t> Amendment states that that right to vote will not be restricted due to race, religion, or previous condition of servitude.  While many states contrived schemes to rob their African-American citizens of suffrage in other ways, the Supreme Court eventually enforced the spirit of the law – rather than the letter of the law, banning grandfather clauses, for example.</a:t>
            </a:r>
            <a:endParaRPr lang="en-US" dirty="0">
              <a:solidFill>
                <a:schemeClr val="tx1"/>
              </a:solidFill>
            </a:endParaRPr>
          </a:p>
        </p:txBody>
      </p:sp>
    </p:spTree>
    <p:extLst>
      <p:ext uri="{BB962C8B-B14F-4D97-AF65-F5344CB8AC3E}">
        <p14:creationId xmlns:p14="http://schemas.microsoft.com/office/powerpoint/2010/main" val="1125331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1392" b="1392"/>
          <a:stretch>
            <a:fillRect/>
          </a:stretch>
        </p:blipFill>
        <p:spPr/>
      </p:pic>
      <p:sp>
        <p:nvSpPr>
          <p:cNvPr id="9" name="Text Placeholder 8"/>
          <p:cNvSpPr>
            <a:spLocks noGrp="1"/>
          </p:cNvSpPr>
          <p:nvPr>
            <p:ph type="body" sz="half" idx="2"/>
          </p:nvPr>
        </p:nvSpPr>
        <p:spPr/>
        <p:txBody>
          <a:bodyPr>
            <a:normAutofit fontScale="92500"/>
          </a:bodyPr>
          <a:lstStyle/>
          <a:p>
            <a:r>
              <a:rPr lang="en-US" dirty="0" smtClean="0"/>
              <a:t>The supreme court case which launched the movement.</a:t>
            </a:r>
            <a:endParaRPr lang="en-US" dirty="0"/>
          </a:p>
        </p:txBody>
      </p:sp>
      <p:sp>
        <p:nvSpPr>
          <p:cNvPr id="7" name="Title 6"/>
          <p:cNvSpPr>
            <a:spLocks noGrp="1"/>
          </p:cNvSpPr>
          <p:nvPr>
            <p:ph type="title"/>
          </p:nvPr>
        </p:nvSpPr>
        <p:spPr/>
        <p:txBody>
          <a:bodyPr/>
          <a:lstStyle/>
          <a:p>
            <a:r>
              <a:rPr lang="en-US" dirty="0" smtClean="0"/>
              <a:t>Brown V. Board of education, 1954</a:t>
            </a:r>
            <a:endParaRPr lang="en-US" dirty="0"/>
          </a:p>
        </p:txBody>
      </p:sp>
    </p:spTree>
    <p:extLst>
      <p:ext uri="{BB962C8B-B14F-4D97-AF65-F5344CB8AC3E}">
        <p14:creationId xmlns:p14="http://schemas.microsoft.com/office/powerpoint/2010/main" val="903964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i="1" dirty="0" smtClean="0"/>
              <a:t>BROWN V. Board of Education, Topeka, Kansas</a:t>
            </a:r>
            <a:endParaRPr lang="en-US" i="1"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752600"/>
            <a:ext cx="3733800" cy="4578278"/>
          </a:xfrm>
        </p:spPr>
      </p:pic>
      <p:sp>
        <p:nvSpPr>
          <p:cNvPr id="7" name="Content Placeholder 6"/>
          <p:cNvSpPr>
            <a:spLocks noGrp="1"/>
          </p:cNvSpPr>
          <p:nvPr>
            <p:ph sz="half" idx="2"/>
          </p:nvPr>
        </p:nvSpPr>
        <p:spPr/>
        <p:txBody>
          <a:bodyPr>
            <a:normAutofit fontScale="77500" lnSpcReduction="20000"/>
          </a:bodyPr>
          <a:lstStyle/>
          <a:p>
            <a:pPr marL="114300" indent="0">
              <a:buNone/>
            </a:pPr>
            <a:r>
              <a:rPr lang="en-US" dirty="0" smtClean="0">
                <a:solidFill>
                  <a:schemeClr val="tx1"/>
                </a:solidFill>
              </a:rPr>
              <a:t>The case of </a:t>
            </a:r>
            <a:r>
              <a:rPr lang="en-US" i="1" dirty="0" smtClean="0">
                <a:solidFill>
                  <a:schemeClr val="tx1"/>
                </a:solidFill>
              </a:rPr>
              <a:t>Brown V. Board of Education </a:t>
            </a:r>
            <a:r>
              <a:rPr lang="en-US" dirty="0" smtClean="0">
                <a:solidFill>
                  <a:schemeClr val="tx1"/>
                </a:solidFill>
              </a:rPr>
              <a:t>started off as several different cases from different regions of the nation.  In Virginia, NAACP legal representative Oliver Hill brought forth the case against Virginia’s segregation rules.  When the case made it to the Supreme Court, Thurgood Marshall took the lead.  The 1954 ruling eventually overturned the </a:t>
            </a:r>
            <a:r>
              <a:rPr lang="en-US" i="1" dirty="0" smtClean="0">
                <a:solidFill>
                  <a:schemeClr val="tx1"/>
                </a:solidFill>
              </a:rPr>
              <a:t>Plessy V. Ferguson</a:t>
            </a:r>
            <a:r>
              <a:rPr lang="en-US" dirty="0" smtClean="0">
                <a:solidFill>
                  <a:schemeClr val="tx1"/>
                </a:solidFill>
              </a:rPr>
              <a:t> case, and integrate public schools. </a:t>
            </a:r>
            <a:endParaRPr lang="en-US" dirty="0">
              <a:solidFill>
                <a:schemeClr val="tx1"/>
              </a:solidFill>
            </a:endParaRPr>
          </a:p>
        </p:txBody>
      </p:sp>
    </p:spTree>
    <p:extLst>
      <p:ext uri="{BB962C8B-B14F-4D97-AF65-F5344CB8AC3E}">
        <p14:creationId xmlns:p14="http://schemas.microsoft.com/office/powerpoint/2010/main" val="3951573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Thurgood </a:t>
            </a:r>
            <a:r>
              <a:rPr lang="en-US" dirty="0" err="1" smtClean="0"/>
              <a:t>marshall</a:t>
            </a:r>
            <a:endParaRPr lang="en-US" dirty="0"/>
          </a:p>
        </p:txBody>
      </p:sp>
      <p:sp>
        <p:nvSpPr>
          <p:cNvPr id="3" name="Content Placeholder 2"/>
          <p:cNvSpPr>
            <a:spLocks noGrp="1"/>
          </p:cNvSpPr>
          <p:nvPr>
            <p:ph sz="half" idx="1"/>
          </p:nvPr>
        </p:nvSpPr>
        <p:spPr/>
        <p:txBody>
          <a:bodyPr>
            <a:normAutofit fontScale="70000" lnSpcReduction="20000"/>
          </a:bodyPr>
          <a:lstStyle/>
          <a:p>
            <a:pPr marL="114300" indent="0">
              <a:buNone/>
            </a:pPr>
            <a:r>
              <a:rPr lang="en-US" dirty="0" smtClean="0">
                <a:solidFill>
                  <a:schemeClr val="tx1"/>
                </a:solidFill>
              </a:rPr>
              <a:t>In addition to arguing dozens of cases before the Supreme Court to insist upon the equal rights under the law promised by the 14</a:t>
            </a:r>
            <a:r>
              <a:rPr lang="en-US" baseline="30000" dirty="0" smtClean="0">
                <a:solidFill>
                  <a:schemeClr val="tx1"/>
                </a:solidFill>
              </a:rPr>
              <a:t>th</a:t>
            </a:r>
            <a:r>
              <a:rPr lang="en-US" dirty="0" smtClean="0">
                <a:solidFill>
                  <a:schemeClr val="tx1"/>
                </a:solidFill>
              </a:rPr>
              <a:t> Amendment to the Constitution, Thurgood Marshall went on to become the first African-American Supreme Court justice.  Clarence Thomas – who agreed with Thurgood Marshall on virtually nothing and has undermined many of his decisions – is the only current African-American on the Supreme Court.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752600"/>
            <a:ext cx="3608295" cy="4576374"/>
          </a:xfrm>
        </p:spPr>
      </p:pic>
    </p:spTree>
    <p:extLst>
      <p:ext uri="{BB962C8B-B14F-4D97-AF65-F5344CB8AC3E}">
        <p14:creationId xmlns:p14="http://schemas.microsoft.com/office/powerpoint/2010/main" val="21876828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2534</TotalTime>
  <Words>2325</Words>
  <Application>Microsoft Office PowerPoint</Application>
  <PresentationFormat>On-screen Show (4:3)</PresentationFormat>
  <Paragraphs>107</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Book Antiqua</vt:lpstr>
      <vt:lpstr>Century Gothic</vt:lpstr>
      <vt:lpstr>MV Boli</vt:lpstr>
      <vt:lpstr>Wingdings</vt:lpstr>
      <vt:lpstr>Apothecary</vt:lpstr>
      <vt:lpstr>The Civil Rights Movement, 1948 - 1965</vt:lpstr>
      <vt:lpstr>The Role of the Naacp</vt:lpstr>
      <vt:lpstr>The Road to Overturning  Plessy V. ferguson</vt:lpstr>
      <vt:lpstr>Morgan V. Virginia, 1946</vt:lpstr>
      <vt:lpstr>Truman desegregates the military</vt:lpstr>
      <vt:lpstr>The law on the side of Activists</vt:lpstr>
      <vt:lpstr>Brown V. Board of education, 1954</vt:lpstr>
      <vt:lpstr>BROWN V. Board of Education, Topeka, Kansas</vt:lpstr>
      <vt:lpstr>Thurgood marshall</vt:lpstr>
      <vt:lpstr>Groups and Activists of the Civil Rights Movement Era</vt:lpstr>
      <vt:lpstr>Integration of public schools</vt:lpstr>
      <vt:lpstr>Responses to Integration in The State of Virginia</vt:lpstr>
      <vt:lpstr>Brown v. Board of Ed., Topeka, KS</vt:lpstr>
      <vt:lpstr>The Montgomery bus boycott</vt:lpstr>
      <vt:lpstr>Integration of Little Rock High School</vt:lpstr>
      <vt:lpstr>The greensboro Four sit-ins</vt:lpstr>
      <vt:lpstr>The CORE Freedom Rides, 1961</vt:lpstr>
      <vt:lpstr>Anniston, Alabama</vt:lpstr>
      <vt:lpstr>Jim zwerg and John Lewis</vt:lpstr>
      <vt:lpstr>George Wallace, Segregation</vt:lpstr>
      <vt:lpstr>Birmingham Summer of 1963</vt:lpstr>
      <vt:lpstr>A letter from a Birmingham Jail</vt:lpstr>
      <vt:lpstr>March on Washington, 1963</vt:lpstr>
      <vt:lpstr>The March on Washington</vt:lpstr>
      <vt:lpstr>The Kennedy Administration</vt:lpstr>
      <vt:lpstr>16th Street Baptist Church</vt:lpstr>
      <vt:lpstr>Civil Rights Act of 1964 President Lyndon Baines Johnson</vt:lpstr>
      <vt:lpstr>The civil rights act</vt:lpstr>
      <vt:lpstr>Mississippi freedom summer, 1964</vt:lpstr>
      <vt:lpstr>Schwerner, goodman, and chaney</vt:lpstr>
      <vt:lpstr>Fannie Lou Hamer and the mississippi Freedom Democratic Party</vt:lpstr>
      <vt:lpstr>SElma</vt:lpstr>
      <vt:lpstr>Voting Rights Act of 1965 President Lyndon Baines Johnson</vt:lpstr>
      <vt:lpstr>The Voting Rights Act</vt:lpstr>
      <vt:lpstr>Alternative narratives</vt:lpstr>
      <vt:lpstr>Other Civil Rights Movements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Rights MovEment, 1948 - 1965</dc:title>
  <dc:creator>Adam</dc:creator>
  <cp:lastModifiedBy>Adam Henry</cp:lastModifiedBy>
  <cp:revision>32</cp:revision>
  <dcterms:created xsi:type="dcterms:W3CDTF">2012-11-13T01:13:40Z</dcterms:created>
  <dcterms:modified xsi:type="dcterms:W3CDTF">2016-04-27T17:09:39Z</dcterms:modified>
</cp:coreProperties>
</file>